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1.tif>
</file>

<file path=ppt/media/image10.tif>
</file>

<file path=ppt/media/image11.tif>
</file>

<file path=ppt/media/image2.png>
</file>

<file path=ppt/media/image2.tif>
</file>

<file path=ppt/media/image3.png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— Иван Арсентьев"/>
          <p:cNvSpPr txBox="1"/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— Иван Арсентьев</a:t>
            </a:r>
          </a:p>
        </p:txBody>
      </p:sp>
      <p:sp>
        <p:nvSpPr>
          <p:cNvPr id="94" name="«Место ввода цитаты»."/>
          <p:cNvSpPr txBox="1"/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«Место ввода цитаты».</a:t>
            </a:r>
          </a:p>
        </p:txBody>
      </p:sp>
      <p:sp>
        <p:nvSpPr>
          <p:cNvPr id="9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Изображение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Изображение"/>
          <p:cNvSpPr/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Текст заголовка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2" name="Уровень текста 1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Текст заголовка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Изображение"/>
          <p:cNvSpPr/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Текст заголовка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40" name="Уровень текста 1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7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Изображение"/>
          <p:cNvSpPr/>
          <p:nvPr>
            <p:ph type="pic" sz="half" idx="21"/>
          </p:nvPr>
        </p:nvSpPr>
        <p:spPr>
          <a:xfrm>
            <a:off x="11814854" y="3230211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7" name="Уровень текста 1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Уровень текста 1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half" idx="21"/>
          </p:nvPr>
        </p:nvSpPr>
        <p:spPr>
          <a:xfrm>
            <a:off x="12407900" y="57150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Изображение"/>
          <p:cNvSpPr/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"/><Relationship Id="rId3" Type="http://schemas.openxmlformats.org/officeDocument/2006/relationships/image" Target="../media/image8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"/><Relationship Id="rId3" Type="http://schemas.openxmlformats.org/officeDocument/2006/relationships/image" Target="../media/image10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"/><Relationship Id="rId3" Type="http://schemas.openxmlformats.org/officeDocument/2006/relationships/image" Target="../media/image5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Проект…"/>
          <p:cNvSpPr txBox="1"/>
          <p:nvPr>
            <p:ph type="ctrTitle"/>
          </p:nvPr>
        </p:nvSpPr>
        <p:spPr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 cap="none" sz="5000">
                <a:solidFill>
                  <a:srgbClr val="FFFFFF"/>
                </a:solidFill>
              </a:defRPr>
            </a:pPr>
            <a:r>
              <a:t>Проект </a:t>
            </a:r>
          </a:p>
          <a:p>
            <a:pPr>
              <a:defRPr cap="none" sz="5000">
                <a:solidFill>
                  <a:srgbClr val="FFFFFF"/>
                </a:solidFill>
              </a:defRPr>
            </a:pPr>
            <a:r>
              <a:t>«Авиарейсы без потерь»</a:t>
            </a:r>
          </a:p>
        </p:txBody>
      </p:sp>
      <p:sp>
        <p:nvSpPr>
          <p:cNvPr id="120" name="Ипатов Александр…"/>
          <p:cNvSpPr txBox="1"/>
          <p:nvPr>
            <p:ph type="subTitle" sz="quarter" idx="1"/>
          </p:nvPr>
        </p:nvSpPr>
        <p:spPr>
          <a:prstGeom prst="rect">
            <a:avLst/>
          </a:prstGeom>
          <a:solidFill>
            <a:srgbClr val="808785"/>
          </a:solidFill>
        </p:spPr>
        <p:txBody>
          <a:bodyPr anchor="ctr"/>
          <a:lstStyle/>
          <a:p>
            <a:pPr>
              <a:defRPr sz="5000">
                <a:solidFill>
                  <a:srgbClr val="FFFFFF"/>
                </a:solidFill>
              </a:defRPr>
            </a:pPr>
            <a:r>
              <a:t>Ипатов Александр</a:t>
            </a:r>
          </a:p>
          <a:p>
            <a:pPr>
              <a:defRPr sz="5000">
                <a:solidFill>
                  <a:srgbClr val="FFFFFF"/>
                </a:solidFill>
              </a:defRPr>
            </a:pPr>
            <a:r>
              <a:t>2021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Интересный тренд - среди 5 минимальных по прибыльности рейсов, 3 рейса - с вылетом в воскресенье. Проверим среднюю прибыльность по дням недели.…"/>
          <p:cNvSpPr txBox="1"/>
          <p:nvPr/>
        </p:nvSpPr>
        <p:spPr>
          <a:xfrm>
            <a:off x="238933" y="2804238"/>
            <a:ext cx="9369769" cy="976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300"/>
              </a:spcBef>
              <a:defRPr sz="5200"/>
            </a:pPr>
            <a:r>
              <a:t>Интересный тренд - среди 5 минимальных по прибыльности рейсов, 3 рейса - с вылетом в воскресенье. Проверим среднюю прибыльность по дням недели.</a:t>
            </a:r>
          </a:p>
          <a:p>
            <a:pPr algn="l">
              <a:spcBef>
                <a:spcPts val="5300"/>
              </a:spcBef>
              <a:defRPr sz="5200"/>
            </a:pPr>
            <a:r>
              <a:t>Вывод: средняя прибыль по воскресеньям ниже, чем в остальные дни. Тот факт, что убираем 4 рейса, среди которых 3 рейса - с вылетом в воскресенье подтверждает правильность наших выводов.</a:t>
            </a:r>
          </a:p>
        </p:txBody>
      </p:sp>
      <p:sp>
        <p:nvSpPr>
          <p:cNvPr id="157" name="Анализ вылетов в Москву"/>
          <p:cNvSpPr txBox="1"/>
          <p:nvPr>
            <p:ph type="title"/>
          </p:nvPr>
        </p:nvSpPr>
        <p:spPr>
          <a:xfrm>
            <a:off x="673100" y="254000"/>
            <a:ext cx="23050500" cy="2246523"/>
          </a:xfrm>
          <a:prstGeom prst="rect">
            <a:avLst/>
          </a:prstGeom>
        </p:spPr>
        <p:txBody>
          <a:bodyPr/>
          <a:lstStyle/>
          <a:p>
            <a:pPr/>
            <a:r>
              <a:t>Анализ вылетов в Москву</a:t>
            </a:r>
          </a:p>
        </p:txBody>
      </p:sp>
      <p:pic>
        <p:nvPicPr>
          <p:cNvPr id="158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19159" y="2954479"/>
            <a:ext cx="14242574" cy="97843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Анализ вылетов в белгород"/>
          <p:cNvSpPr txBox="1"/>
          <p:nvPr>
            <p:ph type="title"/>
          </p:nvPr>
        </p:nvSpPr>
        <p:spPr>
          <a:xfrm>
            <a:off x="673100" y="254000"/>
            <a:ext cx="23050500" cy="2246523"/>
          </a:xfrm>
          <a:prstGeom prst="rect">
            <a:avLst/>
          </a:prstGeom>
        </p:spPr>
        <p:txBody>
          <a:bodyPr/>
          <a:lstStyle/>
          <a:p>
            <a:pPr/>
            <a:r>
              <a:t>Анализ вылетов в белгород</a:t>
            </a:r>
          </a:p>
        </p:txBody>
      </p:sp>
      <p:sp>
        <p:nvSpPr>
          <p:cNvPr id="161" name="Средняя прибыль за рейс - 652.972 руб."/>
          <p:cNvSpPr txBox="1"/>
          <p:nvPr>
            <p:ph type="body" sz="quarter" idx="1"/>
          </p:nvPr>
        </p:nvSpPr>
        <p:spPr>
          <a:xfrm>
            <a:off x="625706" y="11070801"/>
            <a:ext cx="11800859" cy="1629199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Средняя прибыль за рейс - 652.972 руб.</a:t>
            </a:r>
          </a:p>
        </p:txBody>
      </p:sp>
      <p:sp>
        <p:nvSpPr>
          <p:cNvPr id="162" name="Средняя заполненность салона - 0,93."/>
          <p:cNvSpPr txBox="1"/>
          <p:nvPr/>
        </p:nvSpPr>
        <p:spPr>
          <a:xfrm>
            <a:off x="12838070" y="11070802"/>
            <a:ext cx="10674278" cy="1629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spcBef>
                <a:spcPts val="5300"/>
              </a:spcBef>
              <a:defRPr sz="5200"/>
            </a:lvl1pPr>
          </a:lstStyle>
          <a:p>
            <a:pPr/>
            <a:r>
              <a:t>Средняя заполненность салона - 0,93.</a:t>
            </a:r>
          </a:p>
        </p:txBody>
      </p:sp>
      <p:pic>
        <p:nvPicPr>
          <p:cNvPr id="163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974" y="2653776"/>
            <a:ext cx="11800859" cy="82637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57262" y="2726113"/>
            <a:ext cx="11547076" cy="82637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Выводя 5 рейсов с минимальной прибылью можно увидеть, что они входят в топ-8 худших по заполненности. Поскольку фактор прибыльности рейса более важен, чем заполненность (кроме того, существует прямая зависимость этих факторов), далее будем рассматривать "/>
          <p:cNvSpPr txBox="1"/>
          <p:nvPr>
            <p:ph type="body" idx="1"/>
          </p:nvPr>
        </p:nvSpPr>
        <p:spPr>
          <a:xfrm>
            <a:off x="274553" y="5566908"/>
            <a:ext cx="23847594" cy="7803888"/>
          </a:xfrm>
          <a:prstGeom prst="rect">
            <a:avLst/>
          </a:prstGeom>
        </p:spPr>
        <p:txBody>
          <a:bodyPr/>
          <a:lstStyle/>
          <a:p>
            <a:pPr marL="0" indent="0" defTabSz="511809">
              <a:spcBef>
                <a:spcPts val="3200"/>
              </a:spcBef>
              <a:buSzTx/>
              <a:buNone/>
              <a:defRPr sz="3224"/>
            </a:pPr>
            <a:r>
              <a:t>Выводя 5 рейсов с минимальной прибылью можно увидеть, что они входят в топ-8 худших по заполненности. Поскольку фактор прибыльности рейса более важен, чем заполненность (кроме того, существует прямая зависимость этих факторов), далее будем рассматривать только прибыльность рейсов.  Все 5 рейсов - имеют невысокую заполненность салона (от 64 до 79 билетов продано из 97 мест суммарно). </a:t>
            </a:r>
          </a:p>
          <a:p>
            <a:pPr marL="0" indent="0" defTabSz="511809">
              <a:spcBef>
                <a:spcPts val="3200"/>
              </a:spcBef>
              <a:buSzTx/>
              <a:buNone/>
              <a:defRPr sz="3224"/>
            </a:pPr>
            <a:r>
              <a:t>Однако, исходя из общей картины по рейсам в Белгород предлагаю убрать 4 рейса, которые наиболее сильно выбиваются по низкому значению прибыли:</a:t>
            </a:r>
          </a:p>
          <a:p>
            <a:pPr marL="0" indent="0" defTabSz="511809">
              <a:spcBef>
                <a:spcPts val="3200"/>
              </a:spcBef>
              <a:buSzTx/>
              <a:buNone/>
              <a:defRPr sz="3224"/>
            </a:pPr>
            <a:r>
              <a:t>1) Рейс № 136807 - вылет 23 февраля (четверг);</a:t>
            </a:r>
          </a:p>
          <a:p>
            <a:pPr marL="0" indent="0" defTabSz="511809">
              <a:spcBef>
                <a:spcPts val="3200"/>
              </a:spcBef>
              <a:buSzTx/>
              <a:buNone/>
              <a:defRPr sz="3224"/>
            </a:pPr>
            <a:r>
              <a:t>2) Рейс № 136642 - вылет 30 января (понедельник);</a:t>
            </a:r>
          </a:p>
          <a:p>
            <a:pPr marL="0" indent="0" defTabSz="511809">
              <a:spcBef>
                <a:spcPts val="3200"/>
              </a:spcBef>
              <a:buSzTx/>
              <a:buNone/>
              <a:defRPr sz="3224"/>
            </a:pPr>
            <a:r>
              <a:t>3) Рейс № 136844 - вылет 28 февраля (вторник);</a:t>
            </a:r>
          </a:p>
          <a:p>
            <a:pPr marL="0" indent="0" defTabSz="511809">
              <a:spcBef>
                <a:spcPts val="3200"/>
              </a:spcBef>
              <a:buSzTx/>
              <a:buNone/>
              <a:defRPr sz="3224"/>
            </a:pPr>
            <a:r>
              <a:t>4) Рейс № 136887 - вылет 20 января (пятница);</a:t>
            </a:r>
          </a:p>
          <a:p>
            <a:pPr marL="0" indent="0" defTabSz="511809">
              <a:spcBef>
                <a:spcPts val="3200"/>
              </a:spcBef>
              <a:buSzTx/>
              <a:buNone/>
              <a:defRPr sz="3224"/>
            </a:pPr>
            <a:r>
              <a:t>Именно эти 4 рейса крайне выделяются среди остальных (можно увидеть по графику прибыли по рейсам).</a:t>
            </a:r>
          </a:p>
        </p:txBody>
      </p:sp>
      <p:sp>
        <p:nvSpPr>
          <p:cNvPr id="167" name="Анализ вылетов в белгород"/>
          <p:cNvSpPr txBox="1"/>
          <p:nvPr>
            <p:ph type="title"/>
          </p:nvPr>
        </p:nvSpPr>
        <p:spPr>
          <a:xfrm>
            <a:off x="673100" y="254000"/>
            <a:ext cx="23050500" cy="2246523"/>
          </a:xfrm>
          <a:prstGeom prst="rect">
            <a:avLst/>
          </a:prstGeom>
        </p:spPr>
        <p:txBody>
          <a:bodyPr/>
          <a:lstStyle/>
          <a:p>
            <a:pPr/>
            <a:r>
              <a:t>Анализ вылетов в белгород</a:t>
            </a:r>
          </a:p>
        </p:txBody>
      </p:sp>
      <p:pic>
        <p:nvPicPr>
          <p:cNvPr id="168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51536" y="2160973"/>
            <a:ext cx="13847188" cy="31008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093760" y="2118504"/>
            <a:ext cx="5689320" cy="31857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Проверим среднюю прибыльность по дням недели.…"/>
          <p:cNvSpPr txBox="1"/>
          <p:nvPr/>
        </p:nvSpPr>
        <p:spPr>
          <a:xfrm>
            <a:off x="238933" y="3553537"/>
            <a:ext cx="9610145" cy="826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300"/>
              </a:spcBef>
              <a:defRPr sz="5200"/>
            </a:pPr>
            <a:r>
              <a:t>Проверим среднюю прибыльность по дням недели.</a:t>
            </a:r>
          </a:p>
          <a:p>
            <a:pPr algn="l">
              <a:spcBef>
                <a:spcPts val="5300"/>
              </a:spcBef>
              <a:defRPr sz="5200"/>
            </a:pPr>
            <a:r>
              <a:t>Вывод: средняя прибыль по понедельникам ниже всего. Видно, что по средам самая высокая средняя прибыль, и разброс в этот день самый маленький. Можно с уверенностью сказать, что в среду выгоднее всего запускать рейсы из Анапы в Белгород.</a:t>
            </a:r>
          </a:p>
        </p:txBody>
      </p:sp>
      <p:sp>
        <p:nvSpPr>
          <p:cNvPr id="172" name="Анализ вылетов в белгород"/>
          <p:cNvSpPr txBox="1"/>
          <p:nvPr>
            <p:ph type="title"/>
          </p:nvPr>
        </p:nvSpPr>
        <p:spPr>
          <a:xfrm>
            <a:off x="673100" y="254000"/>
            <a:ext cx="23050500" cy="2246523"/>
          </a:xfrm>
          <a:prstGeom prst="rect">
            <a:avLst/>
          </a:prstGeom>
        </p:spPr>
        <p:txBody>
          <a:bodyPr/>
          <a:lstStyle/>
          <a:p>
            <a:pPr/>
            <a:r>
              <a:t>Анализ вылетов в белгород</a:t>
            </a:r>
          </a:p>
        </p:txBody>
      </p:sp>
      <p:pic>
        <p:nvPicPr>
          <p:cNvPr id="173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01679" y="2872794"/>
            <a:ext cx="14443783" cy="96291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Выводы по проекту"/>
          <p:cNvSpPr txBox="1"/>
          <p:nvPr>
            <p:ph type="title"/>
          </p:nvPr>
        </p:nvSpPr>
        <p:spPr>
          <a:xfrm>
            <a:off x="673100" y="355600"/>
            <a:ext cx="23050500" cy="1963097"/>
          </a:xfrm>
          <a:prstGeom prst="rect">
            <a:avLst/>
          </a:prstGeom>
        </p:spPr>
        <p:txBody>
          <a:bodyPr/>
          <a:lstStyle/>
          <a:p>
            <a:pPr/>
            <a:r>
              <a:t>Выводы по проекту</a:t>
            </a:r>
          </a:p>
        </p:txBody>
      </p:sp>
      <p:sp>
        <p:nvSpPr>
          <p:cNvPr id="176" name="В датасете имеется 127 строк, среди которых 9 - вылеты в Новокузнецк, данные о продажах билетов и их стоимости отсутствуют. Поэтому дальнейший анализ проводился по 118 строкам - вылеты из Анапы в Москву (59 шт) и в Белгород (59 шт).…"/>
          <p:cNvSpPr txBox="1"/>
          <p:nvPr>
            <p:ph type="body" idx="1"/>
          </p:nvPr>
        </p:nvSpPr>
        <p:spPr>
          <a:xfrm>
            <a:off x="322152" y="1938657"/>
            <a:ext cx="23739696" cy="11366112"/>
          </a:xfrm>
          <a:prstGeom prst="rect">
            <a:avLst/>
          </a:prstGeom>
        </p:spPr>
        <p:txBody>
          <a:bodyPr/>
          <a:lstStyle/>
          <a:p>
            <a:pPr marL="554736" indent="-554736" defTabSz="429259">
              <a:spcBef>
                <a:spcPts val="3300"/>
              </a:spcBef>
              <a:buSzPct val="100000"/>
              <a:buAutoNum type="arabicPeriod" startAt="1"/>
              <a:defRPr sz="3328"/>
            </a:pPr>
            <a:r>
              <a:t>В датасете имеется 127 строк, среди которых 9 - вылеты в Новокузнецк, данные о продажах билетов и их стоимости отсутствуют. Поэтому дальнейший анализ проводился по 118 строкам - вылеты из Анапы в Москву (59 шт) и в Белгород (59 шт).</a:t>
            </a:r>
          </a:p>
          <a:p>
            <a:pPr marL="554736" indent="-554736" defTabSz="429259">
              <a:spcBef>
                <a:spcPts val="3300"/>
              </a:spcBef>
              <a:buSzPct val="100000"/>
              <a:buAutoNum type="arabicPeriod" startAt="1"/>
              <a:defRPr sz="3328"/>
            </a:pPr>
            <a:r>
              <a:t>В датасете отсутствуют данные по декабрю 2017 года. Это связано с отсутствием этих значений в Базе данных.</a:t>
            </a:r>
          </a:p>
          <a:p>
            <a:pPr marL="554736" indent="-554736" defTabSz="429259">
              <a:spcBef>
                <a:spcPts val="3300"/>
              </a:spcBef>
              <a:buSzPct val="100000"/>
              <a:buAutoNum type="arabicPeriod" startAt="1"/>
              <a:defRPr sz="3328"/>
            </a:pPr>
            <a:r>
              <a:t>Представлено всего 2 модели самолетов, которые совершали вылеты: в Москву - Boeing 737-300; в Белгород - Sukhoi Superjet-100. Данные по расходу топлива, количеству мест и стоимости топлива в январе-феврале 2017 года добавлены к существующему датасету.</a:t>
            </a:r>
          </a:p>
          <a:p>
            <a:pPr marL="554736" indent="-554736" defTabSz="429259">
              <a:spcBef>
                <a:spcPts val="3300"/>
              </a:spcBef>
              <a:buSzPct val="100000"/>
              <a:buAutoNum type="arabicPeriod" startAt="1"/>
              <a:defRPr sz="3328"/>
            </a:pPr>
            <a:r>
              <a:t>Средняя прибыль рейсов из Анапы в Москву - 1.480.874 руб.; в Белгород - 652.971 руб.</a:t>
            </a:r>
          </a:p>
          <a:p>
            <a:pPr marL="554736" indent="-554736" defTabSz="429259">
              <a:spcBef>
                <a:spcPts val="3300"/>
              </a:spcBef>
              <a:buSzPct val="100000"/>
              <a:buAutoNum type="arabicPeriod" startAt="1"/>
              <a:defRPr sz="3328"/>
            </a:pPr>
            <a:r>
              <a:t>Средняя заполненность салона рейсов из Анапы в Москву - 0,87; в Белгород - 0,93.</a:t>
            </a:r>
          </a:p>
          <a:p>
            <a:pPr marL="554736" indent="-554736" defTabSz="429259">
              <a:spcBef>
                <a:spcPts val="3300"/>
              </a:spcBef>
              <a:buSzPct val="100000"/>
              <a:buAutoNum type="arabicPeriod" startAt="1"/>
              <a:defRPr sz="3328"/>
            </a:pPr>
            <a:r>
              <a:t>Предложено убрать 4 рейса в Москву (каждый из этих рейсов - имеет показатели прибыли и заполненности ниже, чем средние по рейсам): 1) Рейс № 136122 ; 2) Рейс № 136250 ; 3) Рейс № 136178 ; 4) Рейс № 136360 .</a:t>
            </a:r>
          </a:p>
          <a:p>
            <a:pPr marL="554736" indent="-554736" defTabSz="429259">
              <a:spcBef>
                <a:spcPts val="3300"/>
              </a:spcBef>
              <a:buSzPct val="100000"/>
              <a:buAutoNum type="arabicPeriod" startAt="1"/>
              <a:defRPr sz="3328"/>
            </a:pPr>
            <a:r>
              <a:t>Предложено убрать 4 рейса в Белгород (каждый из этих рейсов - имеет показатели прибыли и заполненности ниже, чем средние по рейсам): 1) Рейс № 136807 ; 2) Рейс № 136642 ; 3) Рейс № 136844 ; 4) Рейс № 136887 .</a:t>
            </a:r>
          </a:p>
          <a:p>
            <a:pPr marL="554736" indent="-554736" defTabSz="429259">
              <a:spcBef>
                <a:spcPts val="3300"/>
              </a:spcBef>
              <a:buSzPct val="100000"/>
              <a:buAutoNum type="arabicPeriod" startAt="1"/>
              <a:defRPr sz="3328"/>
            </a:pPr>
            <a:r>
              <a:t>Среди рейсов в Москву видно, что в воскресенье - самые низкие показатели по прибыли. Среди 4 рейсов, которые предложены к сокращению - 3 с вылетами в воскресенье.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Спасибо за внимание 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Спасибо за внимание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Суть проект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A5F5E"/>
                </a:solidFill>
              </a:defRPr>
            </a:lvl1pPr>
          </a:lstStyle>
          <a:p>
            <a:pPr/>
            <a:r>
              <a:t>Суть проекта</a:t>
            </a:r>
          </a:p>
        </p:txBody>
      </p:sp>
      <p:sp>
        <p:nvSpPr>
          <p:cNvPr id="123" name="Проект можно разделить на 2 составляющие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Проект можно разделить на 2 составляющие:</a:t>
            </a:r>
          </a:p>
          <a:p>
            <a:pPr marL="1066800" indent="-1066800">
              <a:buSzPct val="100000"/>
              <a:buAutoNum type="arabicPeriod" startAt="1"/>
            </a:pPr>
            <a:r>
              <a:t>Использование запросов SQL к Базе данных для формирования информативного датасета в формате .csv</a:t>
            </a:r>
          </a:p>
          <a:p>
            <a:pPr marL="1066800" indent="-1066800">
              <a:buSzPct val="100000"/>
              <a:buAutoNum type="arabicPeriod" startAt="1"/>
            </a:pPr>
            <a:r>
              <a:t>Анализ данных для принятия решения о сокращении некоторых рейсов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Q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SQL</a:t>
            </a:r>
          </a:p>
        </p:txBody>
      </p:sp>
      <p:pic>
        <p:nvPicPr>
          <p:cNvPr id="126" name="Снимок экрана 2021-10-03 в 18.38.52.png" descr="Снимок экрана 2021-10-03 в 18.38.5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0481" y="2920259"/>
            <a:ext cx="15932948" cy="9958092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Запрос в Metabase"/>
          <p:cNvSpPr txBox="1"/>
          <p:nvPr/>
        </p:nvSpPr>
        <p:spPr>
          <a:xfrm>
            <a:off x="967935" y="3032911"/>
            <a:ext cx="4959897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Запрос в Metabase</a:t>
            </a:r>
          </a:p>
        </p:txBody>
      </p:sp>
      <p:sp>
        <p:nvSpPr>
          <p:cNvPr id="128" name="По проекту было необходимо среди всей базы данных отобрать лишь рейсы с вылетом из Анапы в зимнее время 2017 года + всю ту информацию, которая необходима для принятия решения о сокращении самых малоприбыльных рейсов."/>
          <p:cNvSpPr txBox="1"/>
          <p:nvPr/>
        </p:nvSpPr>
        <p:spPr>
          <a:xfrm>
            <a:off x="257145" y="4508222"/>
            <a:ext cx="7234340" cy="806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По проекту было необходимо среди всей базы данных отобрать лишь рейсы с вылетом из Анапы в зимнее время 2017 года + всю ту информацию, которая необходима для принятия решения о сокращении самых малоприбыльных рейсов.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Результат запрос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Результат запроса</a:t>
            </a:r>
          </a:p>
        </p:txBody>
      </p:sp>
      <p:sp>
        <p:nvSpPr>
          <p:cNvPr id="131" name="В результате получили датасет, состоящий из 127 строк и 9 столбов:…"/>
          <p:cNvSpPr txBox="1"/>
          <p:nvPr>
            <p:ph type="body" sz="half" idx="1"/>
          </p:nvPr>
        </p:nvSpPr>
        <p:spPr>
          <a:xfrm>
            <a:off x="15197308" y="2851580"/>
            <a:ext cx="8540695" cy="10014298"/>
          </a:xfrm>
          <a:prstGeom prst="rect">
            <a:avLst/>
          </a:prstGeom>
        </p:spPr>
        <p:txBody>
          <a:bodyPr/>
          <a:lstStyle/>
          <a:p>
            <a:pPr marL="0" indent="0" defTabSz="569594">
              <a:spcBef>
                <a:spcPts val="3600"/>
              </a:spcBef>
              <a:buSzTx/>
              <a:buNone/>
              <a:defRPr sz="3588"/>
            </a:pPr>
            <a:r>
              <a:t>В результате получили датасет, состоящий из 127 строк и 9 столбов:</a:t>
            </a:r>
          </a:p>
          <a:p>
            <a:pPr marL="412956" indent="-412956" defTabSz="569594">
              <a:spcBef>
                <a:spcPts val="3600"/>
              </a:spcBef>
              <a:buClr>
                <a:srgbClr val="535353"/>
              </a:buClr>
              <a:defRPr sz="3588"/>
            </a:pPr>
            <a:r>
              <a:t>Номер рейса</a:t>
            </a:r>
          </a:p>
          <a:p>
            <a:pPr marL="412956" indent="-412956" defTabSz="569594">
              <a:spcBef>
                <a:spcPts val="3600"/>
              </a:spcBef>
              <a:buClr>
                <a:srgbClr val="535353"/>
              </a:buClr>
              <a:defRPr sz="3588"/>
            </a:pPr>
            <a:r>
              <a:t>Город прибытия</a:t>
            </a:r>
          </a:p>
          <a:p>
            <a:pPr marL="412956" indent="-412956" defTabSz="569594">
              <a:spcBef>
                <a:spcPts val="3600"/>
              </a:spcBef>
              <a:buClr>
                <a:srgbClr val="535353"/>
              </a:buClr>
              <a:defRPr sz="3588"/>
            </a:pPr>
            <a:r>
              <a:t>Дата отправления</a:t>
            </a:r>
          </a:p>
          <a:p>
            <a:pPr marL="412956" indent="-412956" defTabSz="569594">
              <a:spcBef>
                <a:spcPts val="3600"/>
              </a:spcBef>
              <a:buClr>
                <a:srgbClr val="535353"/>
              </a:buClr>
              <a:defRPr sz="3588"/>
            </a:pPr>
            <a:r>
              <a:t>Число проданных билетов</a:t>
            </a:r>
          </a:p>
          <a:p>
            <a:pPr marL="412956" indent="-412956" defTabSz="569594">
              <a:spcBef>
                <a:spcPts val="3600"/>
              </a:spcBef>
              <a:buClr>
                <a:srgbClr val="535353"/>
              </a:buClr>
              <a:defRPr sz="3588"/>
            </a:pPr>
            <a:r>
              <a:t>Выручка с проданных билетов</a:t>
            </a:r>
          </a:p>
          <a:p>
            <a:pPr marL="412956" indent="-412956" defTabSz="569594">
              <a:spcBef>
                <a:spcPts val="3600"/>
              </a:spcBef>
              <a:buClr>
                <a:srgbClr val="535353"/>
              </a:buClr>
              <a:defRPr sz="3588"/>
            </a:pPr>
            <a:r>
              <a:t>День недели (вылет)</a:t>
            </a:r>
          </a:p>
          <a:p>
            <a:pPr marL="412956" indent="-412956" defTabSz="569594">
              <a:spcBef>
                <a:spcPts val="3600"/>
              </a:spcBef>
              <a:buClr>
                <a:srgbClr val="535353"/>
              </a:buClr>
              <a:defRPr sz="3588"/>
            </a:pPr>
            <a:r>
              <a:t>Длительность полета</a:t>
            </a:r>
          </a:p>
          <a:p>
            <a:pPr marL="412956" indent="-412956" defTabSz="569594">
              <a:spcBef>
                <a:spcPts val="3600"/>
              </a:spcBef>
              <a:buClr>
                <a:srgbClr val="535353"/>
              </a:buClr>
              <a:defRPr sz="3588"/>
            </a:pPr>
            <a:r>
              <a:t>Задержка отправления</a:t>
            </a:r>
          </a:p>
          <a:p>
            <a:pPr marL="412956" indent="-412956" defTabSz="569594">
              <a:spcBef>
                <a:spcPts val="3600"/>
              </a:spcBef>
              <a:buClr>
                <a:srgbClr val="535353"/>
              </a:buClr>
              <a:defRPr sz="3588"/>
            </a:pPr>
            <a:r>
              <a:t>Модель самолета</a:t>
            </a:r>
          </a:p>
        </p:txBody>
      </p:sp>
      <p:pic>
        <p:nvPicPr>
          <p:cNvPr id="132" name="Снимок экрана 2021-10-03 в 18.44.52.png" descr="Снимок экрана 2021-10-03 в 18.44.5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900" y="3203597"/>
            <a:ext cx="14545627" cy="90910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Анализ данных в jupyter"/>
          <p:cNvSpPr txBox="1"/>
          <p:nvPr>
            <p:ph type="title"/>
          </p:nvPr>
        </p:nvSpPr>
        <p:spPr>
          <a:xfrm>
            <a:off x="1597274" y="954142"/>
            <a:ext cx="20254348" cy="1534355"/>
          </a:xfrm>
          <a:prstGeom prst="rect">
            <a:avLst/>
          </a:prstGeom>
        </p:spPr>
        <p:txBody>
          <a:bodyPr/>
          <a:lstStyle>
            <a:lvl1pPr defTabSz="817244">
              <a:defRPr sz="9900"/>
            </a:lvl1pPr>
          </a:lstStyle>
          <a:p>
            <a:pPr/>
            <a:r>
              <a:t>Анализ данных в jupyter</a:t>
            </a:r>
          </a:p>
        </p:txBody>
      </p:sp>
      <p:sp>
        <p:nvSpPr>
          <p:cNvPr id="135" name="2 важных момента, которые нужно отметить:…"/>
          <p:cNvSpPr txBox="1"/>
          <p:nvPr/>
        </p:nvSpPr>
        <p:spPr>
          <a:xfrm>
            <a:off x="373759" y="3291947"/>
            <a:ext cx="23636482" cy="864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i="1" sz="4900">
                <a:latin typeface="Gill Sans"/>
                <a:ea typeface="Gill Sans"/>
                <a:cs typeface="Gill Sans"/>
                <a:sym typeface="Gill Sans"/>
              </a:defRPr>
            </a:pPr>
            <a:r>
              <a:t>2 важных момента, которые нужно отметить:</a:t>
            </a:r>
          </a:p>
          <a:p>
            <a:pPr>
              <a:defRPr b="1" sz="4900">
                <a:latin typeface="Gill Sans"/>
                <a:ea typeface="Gill Sans"/>
                <a:cs typeface="Gill Sans"/>
                <a:sym typeface="Gill Sans"/>
              </a:defRPr>
            </a:pPr>
          </a:p>
          <a:p>
            <a:pPr marL="575468" indent="-575468" algn="l">
              <a:buClr>
                <a:srgbClr val="535353"/>
              </a:buClr>
              <a:buSzPct val="82000"/>
              <a:buChar char="•"/>
              <a:defRPr sz="4900"/>
            </a:pPr>
            <a:r>
              <a:t>У 9 строк (с вылетом в Новокузнецк) - не указана информация о количестве и стоимости билетов, проданных на рейсы;</a:t>
            </a:r>
          </a:p>
          <a:p>
            <a:pPr marL="575468" indent="-575468" algn="l">
              <a:buClr>
                <a:srgbClr val="535353"/>
              </a:buClr>
              <a:buSzPct val="82000"/>
              <a:buChar char="•"/>
              <a:defRPr sz="4900"/>
            </a:pPr>
            <a:r>
              <a:t>В датасете нет информации о рейсах декабря 2017 года (несмотря на то, что sql-запрос содержал такое условие) - отсюда следует, что в БД просто нет такой информации.</a:t>
            </a:r>
          </a:p>
          <a:p>
            <a:pPr algn="l">
              <a:defRPr sz="4900"/>
            </a:pPr>
          </a:p>
          <a:p>
            <a:pPr>
              <a:defRPr sz="4900"/>
            </a:pPr>
            <a:r>
              <a:t>В результате анализировалось:</a:t>
            </a:r>
          </a:p>
          <a:p>
            <a:pPr>
              <a:defRPr sz="4900"/>
            </a:pPr>
          </a:p>
          <a:p>
            <a:pPr algn="l">
              <a:defRPr sz="4900"/>
            </a:pPr>
            <a:r>
              <a:t>1) 118 строк датасета: вылеты в Москву (на самолете Boeing 737-300) - 59 шт. и в Белгород (на самолете Sukhoi Superjet-100) - 59 шт.);</a:t>
            </a:r>
          </a:p>
          <a:p>
            <a:pPr algn="l">
              <a:defRPr sz="4900"/>
            </a:pPr>
            <a:r>
              <a:t>2) Даты вылетов: январь-февраль 2017 года.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Самолет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Самолеты</a:t>
            </a:r>
          </a:p>
        </p:txBody>
      </p:sp>
      <p:sp>
        <p:nvSpPr>
          <p:cNvPr id="138" name="Как было сказано выше, в датасете представлены 2 модели самолетов: Boeing 737-300 и Sukhoi Superjet-100.…"/>
          <p:cNvSpPr txBox="1"/>
          <p:nvPr>
            <p:ph type="body" sz="half" idx="1"/>
          </p:nvPr>
        </p:nvSpPr>
        <p:spPr>
          <a:xfrm>
            <a:off x="317648" y="2911225"/>
            <a:ext cx="12698432" cy="10067926"/>
          </a:xfrm>
          <a:prstGeom prst="rect">
            <a:avLst/>
          </a:prstGeom>
        </p:spPr>
        <p:txBody>
          <a:bodyPr/>
          <a:lstStyle/>
          <a:p>
            <a:pPr marL="0" indent="0" defTabSz="586104">
              <a:spcBef>
                <a:spcPts val="3700"/>
              </a:spcBef>
              <a:buSzTx/>
              <a:buNone/>
              <a:defRPr sz="3691"/>
            </a:pPr>
            <a:r>
              <a:t>Как было сказано выше, в датасете представлены 2 модели самолетов: Boeing 737-300 и Sukhoi Superjet-100. </a:t>
            </a:r>
          </a:p>
          <a:p>
            <a:pPr marL="0" indent="0" defTabSz="586104">
              <a:spcBef>
                <a:spcPts val="3700"/>
              </a:spcBef>
              <a:buSzTx/>
              <a:buNone/>
              <a:defRPr sz="3691"/>
            </a:pPr>
            <a:r>
              <a:t>Причем, в Москву летал исключительно первый самолет, а второй - только в Белгород. Других самолетов (и городов вылета) - нет. Не учитываем Новокузнецк, который мы исключили из датасета.</a:t>
            </a:r>
          </a:p>
          <a:p>
            <a:pPr marL="0" indent="0" defTabSz="586104">
              <a:spcBef>
                <a:spcPts val="3700"/>
              </a:spcBef>
              <a:buSzTx/>
              <a:buNone/>
              <a:defRPr sz="3691"/>
            </a:pPr>
            <a:r>
              <a:t>Поскольку для оценки прибыльности рейса, в основном, использовалась формула «стоимость билетов минус затраты на топливо» - было необходимо дополнить датасет следующими характеристиками: расход топлива кг/мин. (для каждой модели самолета), стоимость топлива в январе-феврале 2017 г. (данные из официальной статистики по г. Анапа).</a:t>
            </a:r>
          </a:p>
          <a:p>
            <a:pPr marL="0" indent="0" defTabSz="586104">
              <a:spcBef>
                <a:spcPts val="3700"/>
              </a:spcBef>
              <a:buSzTx/>
              <a:buNone/>
              <a:defRPr sz="3691"/>
            </a:pPr>
            <a:r>
              <a:t>Вторичной оценкой прибыльности (скорее, рентабельности) рейсов - это заполненность салона самолета пассажирами. Для этого датасет дополнили данными по максимальному количеству мест в салоне.</a:t>
            </a:r>
          </a:p>
        </p:txBody>
      </p:sp>
      <p:pic>
        <p:nvPicPr>
          <p:cNvPr id="139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32701" y="4144929"/>
            <a:ext cx="10280217" cy="69571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Первичный анализ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Первичный анализ</a:t>
            </a:r>
          </a:p>
        </p:txBody>
      </p:sp>
      <p:sp>
        <p:nvSpPr>
          <p:cNvPr id="142" name="Если посмотреть на гистограмму распределения прибыли с рейсов то видим, что у нас имеется 2 моды. Поэтому дальнейшее изучение велось отдельно для вылетов в Москву и в Белгород"/>
          <p:cNvSpPr txBox="1"/>
          <p:nvPr>
            <p:ph type="body" sz="quarter" idx="1"/>
          </p:nvPr>
        </p:nvSpPr>
        <p:spPr>
          <a:xfrm>
            <a:off x="293951" y="3858585"/>
            <a:ext cx="10852544" cy="5998830"/>
          </a:xfrm>
          <a:prstGeom prst="rect">
            <a:avLst/>
          </a:prstGeom>
        </p:spPr>
        <p:txBody>
          <a:bodyPr/>
          <a:lstStyle/>
          <a:p>
            <a:pPr lvl="1" marL="0" indent="0" defTabSz="751205">
              <a:spcBef>
                <a:spcPts val="5900"/>
              </a:spcBef>
              <a:buSzTx/>
              <a:buNone/>
              <a:defRPr sz="5824"/>
            </a:pPr>
            <a:r>
              <a:t>Если посмотреть на гистограмму распределения прибыли с рейсов то видим, что у нас имеется 2 моды. Поэтому дальнейшее изучение велось отдельно для вылетов в Москву и в Белгород</a:t>
            </a:r>
          </a:p>
        </p:txBody>
      </p:sp>
      <p:pic>
        <p:nvPicPr>
          <p:cNvPr id="143" name="Снимок экрана 2021-10-03 в 19.23.29.png" descr="Снимок экрана 2021-10-03 в 19.23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28606" y="3276729"/>
            <a:ext cx="13368339" cy="83552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Анализ вылетов в Москву"/>
          <p:cNvSpPr txBox="1"/>
          <p:nvPr>
            <p:ph type="title"/>
          </p:nvPr>
        </p:nvSpPr>
        <p:spPr>
          <a:xfrm>
            <a:off x="673100" y="254000"/>
            <a:ext cx="23050500" cy="2246523"/>
          </a:xfrm>
          <a:prstGeom prst="rect">
            <a:avLst/>
          </a:prstGeom>
        </p:spPr>
        <p:txBody>
          <a:bodyPr/>
          <a:lstStyle/>
          <a:p>
            <a:pPr/>
            <a:r>
              <a:t>Анализ вылетов в Москву</a:t>
            </a:r>
          </a:p>
        </p:txBody>
      </p:sp>
      <p:sp>
        <p:nvSpPr>
          <p:cNvPr id="146" name="Средняя прибыль за рейс - 1.480.874 руб."/>
          <p:cNvSpPr txBox="1"/>
          <p:nvPr>
            <p:ph type="body" sz="quarter" idx="1"/>
          </p:nvPr>
        </p:nvSpPr>
        <p:spPr>
          <a:xfrm>
            <a:off x="625706" y="11070801"/>
            <a:ext cx="11800859" cy="1629199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Средняя прибыль за рейс - 1.480.874 руб.</a:t>
            </a:r>
          </a:p>
        </p:txBody>
      </p:sp>
      <p:pic>
        <p:nvPicPr>
          <p:cNvPr id="147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3458" y="2640828"/>
            <a:ext cx="11688284" cy="84343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1876" y="2729416"/>
            <a:ext cx="11537848" cy="8257168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Средняя заполненность салона - 0,87."/>
          <p:cNvSpPr txBox="1"/>
          <p:nvPr/>
        </p:nvSpPr>
        <p:spPr>
          <a:xfrm>
            <a:off x="12838070" y="11070802"/>
            <a:ext cx="10674278" cy="1629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spcBef>
                <a:spcPts val="5300"/>
              </a:spcBef>
              <a:defRPr sz="5200"/>
            </a:lvl1pPr>
          </a:lstStyle>
          <a:p>
            <a:pPr/>
            <a:r>
              <a:t>Средняя заполненность салона - 0,87.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Выводя 5 рейсов с минимальной прибылью можно увидеть, что они входят в топ-6 худших по заполненности. Поскольку фактор прибыльности рейса более важен, чем заполненность (кроме того, существует прямая зависимость этих факторов), далее будем рассматривать "/>
          <p:cNvSpPr txBox="1"/>
          <p:nvPr>
            <p:ph type="body" idx="1"/>
          </p:nvPr>
        </p:nvSpPr>
        <p:spPr>
          <a:xfrm>
            <a:off x="274553" y="5566908"/>
            <a:ext cx="23847594" cy="7803888"/>
          </a:xfrm>
          <a:prstGeom prst="rect">
            <a:avLst/>
          </a:prstGeom>
        </p:spPr>
        <p:txBody>
          <a:bodyPr/>
          <a:lstStyle/>
          <a:p>
            <a:pPr marL="0" indent="0" defTabSz="495300">
              <a:spcBef>
                <a:spcPts val="3100"/>
              </a:spcBef>
              <a:buSzTx/>
              <a:buNone/>
              <a:defRPr sz="3120"/>
            </a:pPr>
            <a:r>
              <a:t>Выводя 5 рейсов с минимальной прибылью можно увидеть, что они входят в топ-6 худших по заполненности. Поскольку фактор прибыльности рейса более важен, чем заполненность (кроме того, существует прямая зависимость этих факторов), далее будем рассматривать только прибыльность рейсов. Все 5 рейсов - имеют примерно одинаковую заполненность салона (от 97 до 100 билетов продано).  </a:t>
            </a:r>
          </a:p>
          <a:p>
            <a:pPr marL="0" indent="0" defTabSz="495300">
              <a:spcBef>
                <a:spcPts val="3100"/>
              </a:spcBef>
              <a:buSzTx/>
              <a:buNone/>
              <a:defRPr sz="3120"/>
            </a:pPr>
            <a:r>
              <a:t>Однако, исходя из общей картины по рейсам в Москву предлагаю убрать 4 рейса, а именно: </a:t>
            </a:r>
          </a:p>
          <a:p>
            <a:pPr marL="0" indent="0" defTabSz="495300">
              <a:spcBef>
                <a:spcPts val="3100"/>
              </a:spcBef>
              <a:buSzTx/>
              <a:buNone/>
              <a:defRPr sz="3120"/>
            </a:pPr>
            <a:r>
              <a:t>1) Рейс № 136122 - вылет 8 января (вс); </a:t>
            </a:r>
          </a:p>
          <a:p>
            <a:pPr marL="0" indent="0" defTabSz="495300">
              <a:spcBef>
                <a:spcPts val="3100"/>
              </a:spcBef>
              <a:buSzTx/>
              <a:buNone/>
              <a:defRPr sz="3120"/>
            </a:pPr>
            <a:r>
              <a:t>2) Рейс № 136250 - вылет 8 февраля (ср); </a:t>
            </a:r>
          </a:p>
          <a:p>
            <a:pPr marL="0" indent="0" defTabSz="495300">
              <a:spcBef>
                <a:spcPts val="3100"/>
              </a:spcBef>
              <a:buSzTx/>
              <a:buNone/>
              <a:defRPr sz="3120"/>
            </a:pPr>
            <a:r>
              <a:t>3) Рейс № 136178 - вылет 29 января (вс); </a:t>
            </a:r>
          </a:p>
          <a:p>
            <a:pPr marL="0" indent="0" defTabSz="495300">
              <a:spcBef>
                <a:spcPts val="3100"/>
              </a:spcBef>
              <a:buSzTx/>
              <a:buNone/>
              <a:defRPr sz="3120"/>
            </a:pPr>
            <a:r>
              <a:t>4) Рейс № 136360 - вылет 5 февраля (вс);</a:t>
            </a:r>
          </a:p>
          <a:p>
            <a:pPr marL="0" indent="0" defTabSz="495300">
              <a:spcBef>
                <a:spcPts val="3100"/>
              </a:spcBef>
              <a:buSzTx/>
              <a:buNone/>
              <a:defRPr sz="3120"/>
            </a:pPr>
            <a:r>
              <a:t>Касаемо рейса № 136464 (9 января пн) - предлагаю оставить, поскольку из-за того, что у берем рейс № 136122 - пассажиры купят билеты на соседние даты, а с учетом того, что это новогодние праздники - будут стараться улететь как можно позже. Поэтому, выбирая из примерно одинаковых по прибыльности рейсов 8 и 9 января предлагается убрать именно рейс 8 января, а рейс 9 января оставить.</a:t>
            </a:r>
          </a:p>
        </p:txBody>
      </p:sp>
      <p:sp>
        <p:nvSpPr>
          <p:cNvPr id="152" name="Анализ вылетов в Москву"/>
          <p:cNvSpPr txBox="1"/>
          <p:nvPr>
            <p:ph type="title"/>
          </p:nvPr>
        </p:nvSpPr>
        <p:spPr>
          <a:xfrm>
            <a:off x="673100" y="254000"/>
            <a:ext cx="23050500" cy="2246523"/>
          </a:xfrm>
          <a:prstGeom prst="rect">
            <a:avLst/>
          </a:prstGeom>
        </p:spPr>
        <p:txBody>
          <a:bodyPr/>
          <a:lstStyle/>
          <a:p>
            <a:pPr/>
            <a:r>
              <a:t>Анализ вылетов в Москву</a:t>
            </a:r>
          </a:p>
        </p:txBody>
      </p:sp>
      <p:pic>
        <p:nvPicPr>
          <p:cNvPr id="153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5071" y="2252113"/>
            <a:ext cx="14021521" cy="32185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892202" y="2252113"/>
            <a:ext cx="6081586" cy="32185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